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wanda Liddell" initials="SL" lastIdx="1" clrIdx="0">
    <p:extLst>
      <p:ext uri="{19B8F6BF-5375-455C-9EA6-DF929625EA0E}">
        <p15:presenceInfo xmlns:p15="http://schemas.microsoft.com/office/powerpoint/2012/main" userId="aa79557caf19642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0682" autoAdjust="0"/>
  </p:normalViewPr>
  <p:slideViewPr>
    <p:cSldViewPr snapToGrid="0">
      <p:cViewPr varScale="1">
        <p:scale>
          <a:sx n="52" d="100"/>
          <a:sy n="52" d="100"/>
        </p:scale>
        <p:origin x="5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B02A9-239A-4D83-A75B-A7059F83CE7F}" type="datetimeFigureOut">
              <a:rPr lang="en-US" smtClean="0"/>
              <a:t>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F0BFBB-0CD2-4D86-8C9A-11D6764CE040}" type="slidenum">
              <a:rPr lang="en-US" smtClean="0"/>
              <a:t>‹#›</a:t>
            </a:fld>
            <a:endParaRPr lang="en-US"/>
          </a:p>
        </p:txBody>
      </p:sp>
    </p:spTree>
    <p:extLst>
      <p:ext uri="{BB962C8B-B14F-4D97-AF65-F5344CB8AC3E}">
        <p14:creationId xmlns:p14="http://schemas.microsoft.com/office/powerpoint/2010/main" val="1586667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1800petmeds.com/help.jsp?id=9#2"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1</a:t>
            </a:fld>
            <a:endParaRPr lang="en-US"/>
          </a:p>
        </p:txBody>
      </p:sp>
    </p:spTree>
    <p:extLst>
      <p:ext uri="{BB962C8B-B14F-4D97-AF65-F5344CB8AC3E}">
        <p14:creationId xmlns:p14="http://schemas.microsoft.com/office/powerpoint/2010/main" val="18076328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There is very little to recommend Petmeds that</a:t>
            </a:r>
            <a:r>
              <a:rPr lang="en-US" baseline="0" dirty="0"/>
              <a:t> they are not already doing.</a:t>
            </a:r>
          </a:p>
          <a:p>
            <a:pPr marL="171450" indent="-171450">
              <a:buFont typeface="Arial" panose="020B0604020202020204" pitchFamily="34" charset="0"/>
              <a:buChar char="•"/>
            </a:pPr>
            <a:r>
              <a:rPr lang="en-US" baseline="0" dirty="0"/>
              <a:t>They can possible find cheaper savings in doing some items manufacturer to customer. </a:t>
            </a:r>
          </a:p>
          <a:p>
            <a:pPr marL="171450" indent="-171450">
              <a:buFont typeface="Arial" panose="020B0604020202020204" pitchFamily="34" charset="0"/>
              <a:buChar char="•"/>
            </a:pPr>
            <a:r>
              <a:rPr lang="en-US" baseline="0" dirty="0"/>
              <a:t>They could start a program to promote veterinarians in areas in exchange for purchasing Petmeds products.</a:t>
            </a:r>
          </a:p>
          <a:p>
            <a:r>
              <a:rPr lang="en-US" baseline="0" dirty="0"/>
              <a:t>	This could be a win for the vet and Petmeds. Giving the vet extra exposure and marketing to Petmeds products.</a:t>
            </a:r>
          </a:p>
          <a:p>
            <a:r>
              <a:rPr lang="en-US" baseline="0" dirty="0"/>
              <a:t>	These vets could be considered as Petmeds certified vets</a:t>
            </a:r>
          </a:p>
          <a:p>
            <a:pPr marL="171450" indent="-171450">
              <a:buFont typeface="Arial" panose="020B0604020202020204" pitchFamily="34" charset="0"/>
              <a:buChar char="•"/>
            </a:pPr>
            <a:r>
              <a:rPr lang="en-US" baseline="0" dirty="0"/>
              <a:t>Petmeds should no doubted continue to support the non-profit animal advocacy they provide in various communities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10</a:t>
            </a:fld>
            <a:endParaRPr lang="en-US"/>
          </a:p>
        </p:txBody>
      </p:sp>
    </p:spTree>
    <p:extLst>
      <p:ext uri="{BB962C8B-B14F-4D97-AF65-F5344CB8AC3E}">
        <p14:creationId xmlns:p14="http://schemas.microsoft.com/office/powerpoint/2010/main" val="509276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also known as </a:t>
            </a:r>
            <a:r>
              <a:rPr lang="en-US" sz="1200" kern="1200" dirty="0" err="1">
                <a:solidFill>
                  <a:schemeClr val="tx1"/>
                </a:solidFill>
                <a:effectLst/>
                <a:latin typeface="+mn-lt"/>
                <a:ea typeface="+mn-ea"/>
                <a:cs typeface="+mn-cs"/>
              </a:rPr>
              <a:t>PetMed</a:t>
            </a:r>
            <a:r>
              <a:rPr lang="en-US" sz="1200" kern="1200" dirty="0">
                <a:solidFill>
                  <a:schemeClr val="tx1"/>
                </a:solidFill>
                <a:effectLst/>
                <a:latin typeface="+mn-lt"/>
                <a:ea typeface="+mn-ea"/>
                <a:cs typeface="+mn-cs"/>
              </a:rPr>
              <a:t> Express, Inc. and 1800PetMeds, started operation in 1996 with its headquarters in Pompano Beach, Florida. Operating under the name of 1800petmeds, sells its products primarily to retail customers. It offers its non-prescription medications to various businesses, including pet stores, groomers, and traditional retailers in the United States (Product Information – 1800PetMeds,n.d.).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It is a publicly traded company, using the ticker symbol PETS on the Nasdaq Stock Exchange.</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offers a broad range of products for dogs, cats, and horses. They have both prescription and over-the-counter medications available for purchase. For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to legally sell prescription medications, 1800petmeds is a pharmacy licensed and authorized to conduct pharmaceutical business in all 50 of the United States (Product Information – 1800PetMeds,n.d.).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They sell products specifically for animal health and nutrition plus animal foods, including popular brands of pet medications and private label pet products.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offers its services online, over the phone and through catalog sells. </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a:t>
            </a:r>
            <a:r>
              <a:rPr lang="en-US" sz="1200" kern="1200" dirty="0">
                <a:solidFill>
                  <a:schemeClr val="tx1"/>
                </a:solidFill>
                <a:effectLst/>
                <a:latin typeface="+mn-lt"/>
                <a:ea typeface="+mn-ea"/>
                <a:cs typeface="+mn-cs"/>
              </a:rPr>
              <a:t> Express was picked in the top ten of </a:t>
            </a:r>
            <a:r>
              <a:rPr lang="en-US" sz="1200" i="1" kern="1200" dirty="0">
                <a:solidFill>
                  <a:schemeClr val="tx1"/>
                </a:solidFill>
                <a:effectLst/>
                <a:latin typeface="+mn-lt"/>
                <a:ea typeface="+mn-ea"/>
                <a:cs typeface="+mn-cs"/>
              </a:rPr>
              <a:t> Forbes </a:t>
            </a:r>
            <a:r>
              <a:rPr lang="en-US" sz="1200" kern="1200" dirty="0">
                <a:solidFill>
                  <a:schemeClr val="tx1"/>
                </a:solidFill>
                <a:effectLst/>
                <a:latin typeface="+mn-lt"/>
                <a:ea typeface="+mn-ea"/>
                <a:cs typeface="+mn-cs"/>
              </a:rPr>
              <a:t>magazine's </a:t>
            </a:r>
            <a:r>
              <a:rPr lang="en-US" sz="1200" i="1" kern="1200" dirty="0">
                <a:solidFill>
                  <a:schemeClr val="tx1"/>
                </a:solidFill>
                <a:effectLst/>
                <a:latin typeface="+mn-lt"/>
                <a:ea typeface="+mn-ea"/>
                <a:cs typeface="+mn-cs"/>
              </a:rPr>
              <a:t>200 Best Small Business Companies</a:t>
            </a:r>
            <a:r>
              <a:rPr lang="en-US" sz="1200" kern="1200" dirty="0">
                <a:solidFill>
                  <a:schemeClr val="tx1"/>
                </a:solidFill>
                <a:effectLst/>
                <a:latin typeface="+mn-lt"/>
                <a:ea typeface="+mn-ea"/>
                <a:cs typeface="+mn-cs"/>
              </a:rPr>
              <a:t> in 2006 and 2007.</a:t>
            </a:r>
            <a:r>
              <a:rPr lang="en-US" sz="1200" kern="1200" baseline="300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1800PetMeds listed at number 27 of Business Weeks top 100 "Hot Growth Companies" in 2006. On November 22, 2005, </a:t>
            </a:r>
            <a:r>
              <a:rPr lang="en-US" sz="1200" kern="1200" dirty="0" err="1">
                <a:solidFill>
                  <a:schemeClr val="tx1"/>
                </a:solidFill>
                <a:effectLst/>
                <a:latin typeface="+mn-lt"/>
                <a:ea typeface="+mn-ea"/>
                <a:cs typeface="+mn-cs"/>
              </a:rPr>
              <a:t>PetMed</a:t>
            </a:r>
            <a:r>
              <a:rPr lang="en-US" sz="1200" kern="1200" dirty="0">
                <a:solidFill>
                  <a:schemeClr val="tx1"/>
                </a:solidFill>
                <a:effectLst/>
                <a:latin typeface="+mn-lt"/>
                <a:ea typeface="+mn-ea"/>
                <a:cs typeface="+mn-cs"/>
              </a:rPr>
              <a:t> Express </a:t>
            </a:r>
            <a:r>
              <a:rPr lang="en-US" sz="1200" kern="1200" dirty="0" err="1">
                <a:solidFill>
                  <a:schemeClr val="tx1"/>
                </a:solidFill>
                <a:effectLst/>
                <a:latin typeface="+mn-lt"/>
                <a:ea typeface="+mn-ea"/>
                <a:cs typeface="+mn-cs"/>
              </a:rPr>
              <a:t>Inc.shares</a:t>
            </a:r>
            <a:r>
              <a:rPr lang="en-US" sz="1200" kern="1200" dirty="0">
                <a:solidFill>
                  <a:schemeClr val="tx1"/>
                </a:solidFill>
                <a:effectLst/>
                <a:latin typeface="+mn-lt"/>
                <a:ea typeface="+mn-ea"/>
                <a:cs typeface="+mn-cs"/>
              </a:rPr>
              <a:t> dropped more than 8 percent as the retailer faced more competition and higher operating costs (Product Information – 1800PetMeds,n.d.).</a:t>
            </a:r>
          </a:p>
          <a:p>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prides itself on meeting or exceeding the manufacturers guarantee to the customer. If a product they provide does not provide adequate protection they give a, no hassle money back return policy. “We’ll send you a check we only require nine months of continuous use of heartworm product purchased from 1-800-PetMeds (Information – 1800PetMeds,n.d.).</a:t>
            </a: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2</a:t>
            </a:fld>
            <a:endParaRPr lang="en-US"/>
          </a:p>
        </p:txBody>
      </p:sp>
    </p:spTree>
    <p:extLst>
      <p:ext uri="{BB962C8B-B14F-4D97-AF65-F5344CB8AC3E}">
        <p14:creationId xmlns:p14="http://schemas.microsoft.com/office/powerpoint/2010/main" val="1483667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Petmeds PEST</a:t>
            </a:r>
            <a:r>
              <a:rPr lang="en-US" b="0" baseline="0" dirty="0"/>
              <a:t> A</a:t>
            </a:r>
            <a:r>
              <a:rPr lang="en-US" b="0" dirty="0"/>
              <a:t>nalysis</a:t>
            </a:r>
          </a:p>
          <a:p>
            <a:endParaRPr lang="en-US" b="0" dirty="0"/>
          </a:p>
          <a:p>
            <a:r>
              <a:rPr lang="en-US" dirty="0"/>
              <a:t>PEST Analysis is a simple but important and widely-used tool that helps you understand the big picture of the Political, Economic, Socio-Cultural and Technological environment you are operating in. PEST is used by business leaders worldwide to build their vision of the future</a:t>
            </a:r>
            <a:r>
              <a:rPr lang="en-US" baseline="0" dirty="0"/>
              <a:t> (mindtools.com, 2010).</a:t>
            </a:r>
            <a:endParaRPr lang="en-US" b="0" dirty="0"/>
          </a:p>
          <a:p>
            <a:endParaRPr lang="en-US" b="0" dirty="0"/>
          </a:p>
          <a:p>
            <a:pPr rtl="0" eaLnBrk="1" fontAlgn="b" latinLnBrk="0" hangingPunct="1"/>
            <a:r>
              <a:rPr lang="en-US" b="0" dirty="0"/>
              <a:t>Politically</a:t>
            </a:r>
            <a:r>
              <a:rPr lang="en-US" b="0" baseline="0" dirty="0"/>
              <a:t> : </a:t>
            </a:r>
            <a:r>
              <a:rPr lang="en-US" sz="1200" b="0" i="0" u="none" strike="noStrike" kern="1200" dirty="0">
                <a:solidFill>
                  <a:schemeClr val="tx1"/>
                </a:solidFill>
                <a:effectLst/>
                <a:latin typeface="+mn-lt"/>
                <a:ea typeface="+mn-ea"/>
                <a:cs typeface="+mn-cs"/>
              </a:rPr>
              <a:t>Regulations of Distribution, Tax Rate, Fees, Animal health and safety laws, Requirements for having animals and  Licenses/Permits/Vaccinations Required</a:t>
            </a: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r>
              <a:rPr lang="en-US" sz="1200" b="0" i="0" u="none" strike="noStrike" kern="1200" dirty="0">
                <a:solidFill>
                  <a:schemeClr val="tx1"/>
                </a:solidFill>
                <a:effectLst/>
                <a:latin typeface="+mn-lt"/>
                <a:ea typeface="+mn-ea"/>
                <a:cs typeface="+mn-cs"/>
              </a:rPr>
              <a:t>Economically:</a:t>
            </a:r>
            <a:r>
              <a:rPr lang="en-US" sz="1200" b="0" i="0" u="none" strike="noStrike" kern="1200" baseline="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rPr>
              <a:t>Unemployment Rate, Labor Cost Owners/Trainers/Groomers, Cost of upkeep and care</a:t>
            </a: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r>
              <a:rPr lang="en-US" sz="1200" b="0" i="0" u="none" strike="noStrike" kern="1200" dirty="0">
                <a:solidFill>
                  <a:schemeClr val="tx1"/>
                </a:solidFill>
                <a:effectLst/>
                <a:latin typeface="+mn-lt"/>
                <a:ea typeface="+mn-ea"/>
                <a:cs typeface="+mn-cs"/>
              </a:rPr>
              <a:t>Socio</a:t>
            </a:r>
            <a:r>
              <a:rPr lang="en-US" sz="1200" b="0" i="0" u="none" strike="noStrike" kern="1200" baseline="0" dirty="0">
                <a:solidFill>
                  <a:schemeClr val="tx1"/>
                </a:solidFill>
                <a:effectLst/>
                <a:latin typeface="+mn-lt"/>
                <a:ea typeface="+mn-ea"/>
                <a:cs typeface="+mn-cs"/>
              </a:rPr>
              <a:t> – cultural Factors : </a:t>
            </a:r>
            <a:r>
              <a:rPr lang="en-US" sz="1200" b="0" i="0" u="none" strike="noStrike" kern="1200" dirty="0">
                <a:solidFill>
                  <a:schemeClr val="tx1"/>
                </a:solidFill>
                <a:effectLst/>
                <a:latin typeface="+mn-lt"/>
                <a:ea typeface="+mn-ea"/>
                <a:cs typeface="+mn-cs"/>
              </a:rPr>
              <a:t>Animal Rights, Customer service, Trends in Lifestyles, Attitudes towards domesticated Animals, Beliefs, Structures, Styles/Trends and </a:t>
            </a:r>
          </a:p>
          <a:p>
            <a:pPr rtl="0" eaLnBrk="1" fontAlgn="b" latinLnBrk="0" hangingPunct="1"/>
            <a:r>
              <a:rPr lang="en-US" sz="1200" b="0" i="0" u="none" strike="noStrike" kern="1200" dirty="0">
                <a:solidFill>
                  <a:schemeClr val="tx1"/>
                </a:solidFill>
                <a:effectLst/>
                <a:latin typeface="+mn-lt"/>
                <a:ea typeface="+mn-ea"/>
                <a:cs typeface="+mn-cs"/>
              </a:rPr>
              <a:t>	</a:t>
            </a:r>
            <a:r>
              <a:rPr lang="en-US" sz="1200" b="0" i="0" u="none" strike="noStrike" kern="1200" baseline="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rPr>
              <a:t>Incentives for Health/Companionship/Entertainment</a:t>
            </a: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r>
              <a:rPr lang="en-US" sz="1200" b="0" i="0" u="none" strike="noStrike" kern="1200" dirty="0">
                <a:solidFill>
                  <a:schemeClr val="tx1"/>
                </a:solidFill>
                <a:effectLst/>
                <a:latin typeface="+mn-lt"/>
                <a:ea typeface="+mn-ea"/>
                <a:cs typeface="+mn-cs"/>
              </a:rPr>
              <a:t>Technological</a:t>
            </a:r>
            <a:r>
              <a:rPr lang="en-US" sz="1200" b="0" i="0" u="none" strike="noStrike" kern="1200" baseline="0" dirty="0">
                <a:solidFill>
                  <a:schemeClr val="tx1"/>
                </a:solidFill>
                <a:effectLst/>
                <a:latin typeface="+mn-lt"/>
                <a:ea typeface="+mn-ea"/>
                <a:cs typeface="+mn-cs"/>
              </a:rPr>
              <a:t> factors: </a:t>
            </a:r>
            <a:r>
              <a:rPr lang="en-US" sz="1200" b="0" i="0" u="none" strike="noStrike" kern="1200" dirty="0">
                <a:solidFill>
                  <a:schemeClr val="tx1"/>
                </a:solidFill>
                <a:effectLst/>
                <a:latin typeface="+mn-lt"/>
                <a:ea typeface="+mn-ea"/>
                <a:cs typeface="+mn-cs"/>
              </a:rPr>
              <a:t>Cost of Production for medication/products, Research and Development for medication/products,  and Advancement in research of animals</a:t>
            </a: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endParaRPr lang="en-US"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3</a:t>
            </a:fld>
            <a:endParaRPr lang="en-US"/>
          </a:p>
        </p:txBody>
      </p:sp>
    </p:spTree>
    <p:extLst>
      <p:ext uri="{BB962C8B-B14F-4D97-AF65-F5344CB8AC3E}">
        <p14:creationId xmlns:p14="http://schemas.microsoft.com/office/powerpoint/2010/main" val="1465885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 company is knowing specifically who its target market is made up of allows then to market efficiently directly to the people that are interested in their product or </a:t>
            </a:r>
            <a:r>
              <a:rPr lang="en-US" sz="1200" kern="1200" dirty="0" err="1">
                <a:solidFill>
                  <a:schemeClr val="tx1"/>
                </a:solidFill>
                <a:effectLst/>
                <a:latin typeface="+mn-lt"/>
                <a:ea typeface="+mn-ea"/>
                <a:cs typeface="+mn-cs"/>
              </a:rPr>
              <a:t>services.It</a:t>
            </a:r>
            <a:r>
              <a:rPr lang="en-US" sz="1200" kern="1200" dirty="0">
                <a:solidFill>
                  <a:schemeClr val="tx1"/>
                </a:solidFill>
                <a:effectLst/>
                <a:latin typeface="+mn-lt"/>
                <a:ea typeface="+mn-ea"/>
                <a:cs typeface="+mn-cs"/>
              </a:rPr>
              <a:t> makes marketing much more affordable and efficient. By streamlining their marketing techniques it does not exclude new customers but provides a more direct message to attract potential interests. </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target markets of people that care for cats, dogs, and horses. The people in their target market include pet lovers, vets, people who support animal rights and activities, people who are for domesticating animals and those who are for better treatment of animals. These people include pet owners and pet observers. The demographics can include men and women, all age ranges, cultures, races, and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is available in the United States and Canada.  These people believe in caring for the health and welfare of their cats, dogs, and horses. These can be the proper family with pets, a single animal lover, a vet facility in need of pharmaceuticals or a person interested in donating items to care for local animals abandoned in their community.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Target behaviors include those that actively respect animals and animal rights. All the people involved do not have to be animal owners but can frequent zoos and animal dwellings. They may also support and donate to animal causes.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Geographically, Petmeds are located in the United States and Canada making any region acceptable to animals surviving. The geographic location can be city or urban, suburban or country, hot, cold or mild, beach or dessert. The United States and Canada offers a wide array of features variances of geographical opportunities and climates.</a:t>
            </a: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4</a:t>
            </a:fld>
            <a:endParaRPr lang="en-US"/>
          </a:p>
        </p:txBody>
      </p:sp>
    </p:spTree>
    <p:extLst>
      <p:ext uri="{BB962C8B-B14F-4D97-AF65-F5344CB8AC3E}">
        <p14:creationId xmlns:p14="http://schemas.microsoft.com/office/powerpoint/2010/main" val="1256903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SWOT analysis shows the various facets of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and areas they can broaden on to become a more fierce competition.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 The weaknesses the threats are merely opportunities for change.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 The Strengths and weaknesses are chances to rearrange and focus on other areas.</a:t>
            </a: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5</a:t>
            </a:fld>
            <a:endParaRPr lang="en-US"/>
          </a:p>
        </p:txBody>
      </p:sp>
    </p:spTree>
    <p:extLst>
      <p:ext uri="{BB962C8B-B14F-4D97-AF65-F5344CB8AC3E}">
        <p14:creationId xmlns:p14="http://schemas.microsoft.com/office/powerpoint/2010/main" val="1743362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market for pet medications is growing to match the increased trend in pet lovers. The industry has found itself in a state of transition as people seek more convenient ways to treat and care for their pets. Most pet owners continue to purchase their pet medications directly from their veterinarians, although, this is not always the most convenient or even necessary method.  “This traditional distribution model has been challenged by the entry and expansion of retail businesses (both online, telephone, mail service and brick-and-mortar) that sell pet medications, as well as changes in the business practices of pet medication manufacturers, distributors, veterinarians, and retailers” (FTC,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 Companies like Petmeds have changed the distribution methods of sales of pet medications and pet supplies. The industry has moved into the positive favor of the process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offers the pet lovers community.</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has many avenues for growth in its future. “Consumers appear to have benefitted from increased competition between veterinary practices and alternative retail channels, particularly for over the counter flea and tick control products and prescription heartworm products. Pet owners now have many more choices for purchasing pet medications than they did a decade ago, and several industry stakeholders believe this has led to lower prices, greater convenience, and improved service” (FTC,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 This newly available option for treating pets has proven itself positive and with growth expected to increase in the future.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An additional area of growth for Petmeds is, very few prescribed pet medications have generic alternatives (FTC,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can potentially take the lead in this expansion and impact the market by influencing this option to become more available. Generic choices will only grow the industry.</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biggest competitors are Foster and Smith, Inc.,  revenue sales of $245,944 in 2014, Kennel Vaccine Vet Supply Company with revenue sales of $22,243 in 2014 and </a:t>
            </a:r>
            <a:r>
              <a:rPr lang="en-US" sz="1200" kern="1200" dirty="0" err="1">
                <a:solidFill>
                  <a:schemeClr val="tx1"/>
                </a:solidFill>
                <a:effectLst/>
                <a:latin typeface="+mn-lt"/>
                <a:ea typeface="+mn-ea"/>
                <a:cs typeface="+mn-cs"/>
              </a:rPr>
              <a:t>Petcarerx</a:t>
            </a:r>
            <a:r>
              <a:rPr lang="en-US" sz="1200" kern="1200" dirty="0">
                <a:solidFill>
                  <a:schemeClr val="tx1"/>
                </a:solidFill>
                <a:effectLst/>
                <a:latin typeface="+mn-lt"/>
                <a:ea typeface="+mn-ea"/>
                <a:cs typeface="+mn-cs"/>
              </a:rPr>
              <a:t>., Inc., with revenue sales of $43,378 in 2014.</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Drs. Foster &amp; Smith supply food, supplements, medicines, bedding, and toys for cats, dogs and fish. Market name items and their own Drs. Foster &amp; Smith-brand pet care products through catalogs, websites, and pharmacy services. “Drs. Foster &amp; Smith also offers information for pet owners on PetEducation.com and operates a retail store in Rhinelander, Wisconsin. The pet products peddler has expanded its business by buying NEEPS Pet Warehouse, and liveaquaria.com. Founded by veterinarians Rory Foster and Marty Smith in 1983, the company has agreed to be acquired by PETCO” (Hoovers, Inc., 2015).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Another competitor of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is KV Vet Supply offering prescription and non-prescription medicines and veterinary supplies at a discounted accessible forum.  Its strategy is Web site and catalogs sales designed for domesticated birds, cats, dogs and farm animals such as cows, horses, sheep, and other livestock. “KV’s catalog meets regulations set by the National Nutritional Foods Association, peddles products for humans the likes of Nature's Way </a:t>
            </a:r>
            <a:r>
              <a:rPr lang="en-US" sz="1200" kern="1200" dirty="0" err="1">
                <a:solidFill>
                  <a:schemeClr val="tx1"/>
                </a:solidFill>
                <a:effectLst/>
                <a:latin typeface="+mn-lt"/>
                <a:ea typeface="+mn-ea"/>
                <a:cs typeface="+mn-cs"/>
              </a:rPr>
              <a:t>Fisol</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Promensil</a:t>
            </a:r>
            <a:r>
              <a:rPr lang="en-US" sz="1200" kern="1200" dirty="0">
                <a:solidFill>
                  <a:schemeClr val="tx1"/>
                </a:solidFill>
                <a:effectLst/>
                <a:latin typeface="+mn-lt"/>
                <a:ea typeface="+mn-ea"/>
                <a:cs typeface="+mn-cs"/>
              </a:rPr>
              <a:t> by </a:t>
            </a:r>
            <a:r>
              <a:rPr lang="en-US" sz="1200" kern="1200" dirty="0" err="1">
                <a:solidFill>
                  <a:schemeClr val="tx1"/>
                </a:solidFill>
                <a:effectLst/>
                <a:latin typeface="+mn-lt"/>
                <a:ea typeface="+mn-ea"/>
                <a:cs typeface="+mn-cs"/>
              </a:rPr>
              <a:t>Novogen</a:t>
            </a:r>
            <a:r>
              <a:rPr lang="en-US" sz="1200" kern="1200" dirty="0">
                <a:solidFill>
                  <a:schemeClr val="tx1"/>
                </a:solidFill>
                <a:effectLst/>
                <a:latin typeface="+mn-lt"/>
                <a:ea typeface="+mn-ea"/>
                <a:cs typeface="+mn-cs"/>
              </a:rPr>
              <a:t>, and Colostrum Plus </a:t>
            </a:r>
            <a:r>
              <a:rPr lang="en-US" sz="1200" kern="1200" dirty="0" err="1">
                <a:solidFill>
                  <a:schemeClr val="tx1"/>
                </a:solidFill>
                <a:effectLst/>
                <a:latin typeface="+mn-lt"/>
                <a:ea typeface="+mn-ea"/>
                <a:cs typeface="+mn-cs"/>
              </a:rPr>
              <a:t>Artho</a:t>
            </a:r>
            <a:r>
              <a:rPr lang="en-US" sz="1200" kern="1200" dirty="0">
                <a:solidFill>
                  <a:schemeClr val="tx1"/>
                </a:solidFill>
                <a:effectLst/>
                <a:latin typeface="+mn-lt"/>
                <a:ea typeface="+mn-ea"/>
                <a:cs typeface="+mn-cs"/>
              </a:rPr>
              <a:t> Formula. President and CEO Raymond </a:t>
            </a:r>
            <a:r>
              <a:rPr lang="en-US" sz="1200" kern="1200" dirty="0" err="1">
                <a:solidFill>
                  <a:schemeClr val="tx1"/>
                </a:solidFill>
                <a:effectLst/>
                <a:latin typeface="+mn-lt"/>
                <a:ea typeface="+mn-ea"/>
                <a:cs typeface="+mn-cs"/>
              </a:rPr>
              <a:t>Metzner</a:t>
            </a:r>
            <a:r>
              <a:rPr lang="en-US" sz="1200" kern="1200" dirty="0">
                <a:solidFill>
                  <a:schemeClr val="tx1"/>
                </a:solidFill>
                <a:effectLst/>
                <a:latin typeface="+mn-lt"/>
                <a:ea typeface="+mn-ea"/>
                <a:cs typeface="+mn-cs"/>
              </a:rPr>
              <a:t>, then a practicing veterinarian, started KV Vet Supply out of his garage in 1979” (Hoover’s Inc., 2015).</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PetCareRx</a:t>
            </a:r>
            <a:r>
              <a:rPr lang="en-US" sz="1200" kern="1200" dirty="0">
                <a:solidFill>
                  <a:schemeClr val="tx1"/>
                </a:solidFill>
                <a:effectLst/>
                <a:latin typeface="+mn-lt"/>
                <a:ea typeface="+mn-ea"/>
                <a:cs typeface="+mn-cs"/>
              </a:rPr>
              <a:t> is an online retailer selling prescription and non-prescription medications and supplements at sometimes half off what they would typically cost when purchased from veterinarian offices. “</a:t>
            </a:r>
            <a:r>
              <a:rPr lang="en-US" sz="1200" kern="1200" dirty="0" err="1">
                <a:solidFill>
                  <a:schemeClr val="tx1"/>
                </a:solidFill>
                <a:effectLst/>
                <a:latin typeface="+mn-lt"/>
                <a:ea typeface="+mn-ea"/>
                <a:cs typeface="+mn-cs"/>
              </a:rPr>
              <a:t>PetCareRx</a:t>
            </a:r>
            <a:r>
              <a:rPr lang="en-US" sz="1200" kern="1200" dirty="0">
                <a:solidFill>
                  <a:schemeClr val="tx1"/>
                </a:solidFill>
                <a:effectLst/>
                <a:latin typeface="+mn-lt"/>
                <a:ea typeface="+mn-ea"/>
                <a:cs typeface="+mn-cs"/>
              </a:rPr>
              <a:t> provides products for cats, dogs, birds, fish, chinchillas, guinea pigs, rabbits, and other small animals” (Hoover’s Inc., 2015).  The pet care company advertises on its website and offers pet care products, including toys, treats, pet apparel, bedding, and grooming supplies. Staff pharmacists and veterinarians are available to answer questions. The company was founded in 1998.</a:t>
            </a:r>
          </a:p>
          <a:p>
            <a:endParaRPr lang="en-US" sz="1200" kern="1200" dirty="0">
              <a:solidFill>
                <a:schemeClr val="tx1"/>
              </a:solidFill>
              <a:effectLst/>
              <a:latin typeface="+mn-lt"/>
              <a:ea typeface="+mn-ea"/>
              <a:cs typeface="+mn-cs"/>
            </a:endParaRPr>
          </a:p>
          <a:p>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and its competitors offer all the same services. They all strive for lower prices. They all offer over the counter and prescription drugs. Each has veterinarians available for customer questions and concerns. The advantage that I see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has over its competitors is being a household name. Their marketing is large compared to the other companies.</a:t>
            </a: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6</a:t>
            </a:fld>
            <a:endParaRPr lang="en-US"/>
          </a:p>
        </p:txBody>
      </p:sp>
    </p:spTree>
    <p:extLst>
      <p:ext uri="{BB962C8B-B14F-4D97-AF65-F5344CB8AC3E}">
        <p14:creationId xmlns:p14="http://schemas.microsoft.com/office/powerpoint/2010/main" val="1935658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offers products for dogs, cat’s, and horses.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has both prescription and over-the-counter medications, for both health and nutritional products. In addition to sanitation and wellness items, they have animal foods, including well-known brands of pet medications and private label products.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is a pharmacy licensed or authorized to conduct business in all 50 of the United States.  This license authorizes them to sell prescriptions.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is a Business-to-consumer because the company sells its products primarily to retail customers, as well as its non-prescription medications to various businesses, including pet stores, groomers, and traditional retailers in the United States” </a:t>
            </a:r>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7</a:t>
            </a:fld>
            <a:endParaRPr lang="en-US"/>
          </a:p>
        </p:txBody>
      </p:sp>
    </p:spTree>
    <p:extLst>
      <p:ext uri="{BB962C8B-B14F-4D97-AF65-F5344CB8AC3E}">
        <p14:creationId xmlns:p14="http://schemas.microsoft.com/office/powerpoint/2010/main" val="2592458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distribution method is fairly straightforward. It is a direct channel. Internet/catalog/ telephone order, to warehouse request to the customer.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chooses not to use multiple channels or have any retail facilities. This allows them to cut cost and focus more on providing their customers with the best quality products (PetMeds.com, 2015). </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does receive all its items in one warehoused location. This appears to keep control on quantity. Keeping stock under control is another measure of providing quality customer service. </a:t>
            </a:r>
          </a:p>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could consider shipping from the manufacturer to the client. This could allow for cheaper shipping and handling prices. Although, it could cause some interruptions when the manufacturer is </a:t>
            </a:r>
            <a:r>
              <a:rPr lang="en-US" sz="1200" kern="1200" dirty="0" err="1">
                <a:solidFill>
                  <a:schemeClr val="tx1"/>
                </a:solidFill>
                <a:effectLst/>
                <a:latin typeface="+mn-lt"/>
                <a:ea typeface="+mn-ea"/>
                <a:cs typeface="+mn-cs"/>
              </a:rPr>
              <a:t>backstock</a:t>
            </a:r>
            <a:r>
              <a:rPr lang="en-US" sz="1200" kern="1200" dirty="0">
                <a:solidFill>
                  <a:schemeClr val="tx1"/>
                </a:solidFill>
                <a:effectLst/>
                <a:latin typeface="+mn-lt"/>
                <a:ea typeface="+mn-ea"/>
                <a:cs typeface="+mn-cs"/>
              </a:rPr>
              <a:t> or if they are not equipped to provide single sale delivery. The addition would require a large expansion to some companies.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would also lose control of delivery guarantees or become more liable for making up for the loss. They would also lose control of when things were shipped, how they were shipped and all other shipping measures.</a:t>
            </a: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8</a:t>
            </a:fld>
            <a:endParaRPr lang="en-US"/>
          </a:p>
        </p:txBody>
      </p:sp>
    </p:spTree>
    <p:extLst>
      <p:ext uri="{BB962C8B-B14F-4D97-AF65-F5344CB8AC3E}">
        <p14:creationId xmlns:p14="http://schemas.microsoft.com/office/powerpoint/2010/main" val="466294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On the company website, 1800PetMeds indicates that it guarantees complete satisfaction, including honoring all manufacturers' guarantees if the enterprise refuses refund to the consumer.” In March 2010, 1-800-PetMeds achieved Vet-VIPPS accreditation by the National Association of Boards of Pharmacy (NABP),</a:t>
            </a:r>
            <a:r>
              <a:rPr lang="en-US" sz="1200" kern="1200" baseline="300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which ensures that facilities that dispense prescription drugs and devices for pets over the Internet meet the relevant licensing and regulatory requirements” (PetMeds.com, 2015)</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competitive advantage is in offering a 100% no hassle guarantee backing the products they sale. Their website says,” You care about quality, so we take pride in offering the finest high-quality name-brand pet products for less! Our team of researchers and scientists study ingredients and handpick only the finest for the 1-800-PetMeds Brand. All of our brand products are made in the U.S.A. and manufactured in grade-A facilities. We love our pets, and we only offer pet products we would use on them” (PetMeds.com, 2015). This is a personalized touch on their already 100% guarantee. They sell quality well-known brand products such as </a:t>
            </a:r>
            <a:r>
              <a:rPr lang="en-US" sz="1200" kern="1200" dirty="0" err="1">
                <a:solidFill>
                  <a:schemeClr val="tx1"/>
                </a:solidFill>
                <a:effectLst/>
                <a:latin typeface="+mn-lt"/>
                <a:ea typeface="+mn-ea"/>
                <a:cs typeface="+mn-cs"/>
              </a:rPr>
              <a:t>Heartgard</a:t>
            </a:r>
            <a:r>
              <a:rPr lang="en-US" sz="1200" kern="1200" dirty="0">
                <a:solidFill>
                  <a:schemeClr val="tx1"/>
                </a:solidFill>
                <a:effectLst/>
                <a:latin typeface="+mn-lt"/>
                <a:ea typeface="+mn-ea"/>
                <a:cs typeface="+mn-cs"/>
              </a:rPr>
              <a:t> Plus, Sentinel, and Revolution that already guarantee their safety and usage,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offers an additional safeguard to prove to the consumers they only sell the best.</a:t>
            </a:r>
          </a:p>
          <a:p>
            <a:pPr marL="171450" indent="-171450">
              <a:buFont typeface="Arial" panose="020B0604020202020204" pitchFamily="34" charset="0"/>
              <a:buChar char="•"/>
            </a:pP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meets or exceeds product guarantees helping the company exceeds its competitors. </a:t>
            </a:r>
            <a:r>
              <a:rPr lang="en-US" sz="1200" kern="1200" dirty="0" err="1">
                <a:solidFill>
                  <a:schemeClr val="tx1"/>
                </a:solidFill>
                <a:effectLst/>
                <a:latin typeface="+mn-lt"/>
                <a:ea typeface="+mn-ea"/>
                <a:cs typeface="+mn-cs"/>
              </a:rPr>
              <a:t>PedMeds</a:t>
            </a:r>
            <a:r>
              <a:rPr lang="en-US" sz="1200" kern="1200" dirty="0">
                <a:solidFill>
                  <a:schemeClr val="tx1"/>
                </a:solidFill>
                <a:effectLst/>
                <a:latin typeface="+mn-lt"/>
                <a:ea typeface="+mn-ea"/>
                <a:cs typeface="+mn-cs"/>
              </a:rPr>
              <a:t> honors a one hundred percent guarantee. “If your pet does not like the item if you change your mind, order the wrong size, the item does not work, or your pet gets heartworms they will refund the costs to the customer. Send us your bill for treatment of heartworms and we’ll send you a check (requires 9 months of continuous use of heartworm product purchased from 1-800-PetMeds on the pet for whom the medication was prescribed. Monetary limitations apply).  We meet or exceed all manufacturers’ and veterinarians guarantees without the hassle”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2015).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offers links on their websites to allow for easy comparison to the guarantees. “U.S. FDA/EPA-approved, the same medications sold by any veterinarian's office. (</a:t>
            </a:r>
            <a:r>
              <a:rPr lang="en-US" sz="1200" kern="1200" dirty="0">
                <a:solidFill>
                  <a:schemeClr val="tx1"/>
                </a:solidFill>
                <a:effectLst/>
                <a:latin typeface="+mn-lt"/>
                <a:ea typeface="+mn-ea"/>
                <a:cs typeface="+mn-cs"/>
                <a:hlinkClick r:id="rId3"/>
              </a:rPr>
              <a:t>details</a:t>
            </a:r>
            <a:r>
              <a:rPr lang="en-US" sz="1200" kern="1200" dirty="0">
                <a:solidFill>
                  <a:schemeClr val="tx1"/>
                </a:solidFill>
                <a:effectLst/>
                <a:latin typeface="+mn-lt"/>
                <a:ea typeface="+mn-ea"/>
                <a:cs typeface="+mn-cs"/>
              </a:rPr>
              <a:t>), the freshest products available because of our high volume of sales to millions of customers, our goods and facilities are regularly inspected by state agencies, and we are in full compliance” (PetMeds.com, 2015). This guarantee is the </a:t>
            </a:r>
            <a:r>
              <a:rPr lang="en-US" sz="1200" kern="1200" dirty="0" err="1">
                <a:solidFill>
                  <a:schemeClr val="tx1"/>
                </a:solidFill>
                <a:effectLst/>
                <a:latin typeface="+mn-lt"/>
                <a:ea typeface="+mn-ea"/>
                <a:cs typeface="+mn-cs"/>
              </a:rPr>
              <a:t>PetMeds</a:t>
            </a:r>
            <a:r>
              <a:rPr lang="en-US" sz="1200" kern="1200" dirty="0">
                <a:solidFill>
                  <a:schemeClr val="tx1"/>
                </a:solidFill>
                <a:effectLst/>
                <a:latin typeface="+mn-lt"/>
                <a:ea typeface="+mn-ea"/>
                <a:cs typeface="+mn-cs"/>
              </a:rPr>
              <a:t> advantage over its competitors. They are government approved, their items are stock new, they are a household name, and they meet inspection standards.</a:t>
            </a:r>
          </a:p>
          <a:p>
            <a:endParaRPr lang="en-US" dirty="0"/>
          </a:p>
        </p:txBody>
      </p:sp>
      <p:sp>
        <p:nvSpPr>
          <p:cNvPr id="4" name="Slide Number Placeholder 3"/>
          <p:cNvSpPr>
            <a:spLocks noGrp="1"/>
          </p:cNvSpPr>
          <p:nvPr>
            <p:ph type="sldNum" sz="quarter" idx="10"/>
          </p:nvPr>
        </p:nvSpPr>
        <p:spPr/>
        <p:txBody>
          <a:bodyPr/>
          <a:lstStyle/>
          <a:p>
            <a:fld id="{B9F0BFBB-0CD2-4D86-8C9A-11D6764CE040}" type="slidenum">
              <a:rPr lang="en-US" smtClean="0"/>
              <a:t>9</a:t>
            </a:fld>
            <a:endParaRPr lang="en-US"/>
          </a:p>
        </p:txBody>
      </p:sp>
    </p:spTree>
    <p:extLst>
      <p:ext uri="{BB962C8B-B14F-4D97-AF65-F5344CB8AC3E}">
        <p14:creationId xmlns:p14="http://schemas.microsoft.com/office/powerpoint/2010/main" val="23782325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1/7/2017</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vma.org/News/JAVMANews/Pages/150715c.aspx" TargetMode="External"/><Relationship Id="rId2" Type="http://schemas.openxmlformats.org/officeDocument/2006/relationships/hyperlink" Target="http://www.chiefoutsiders.com/strategic-services/market-positioning-strategy#Book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a:t>UNIT VIII Final Project </a:t>
            </a:r>
            <a:br>
              <a:rPr lang="en-US" dirty="0"/>
            </a:br>
            <a:r>
              <a:rPr lang="en-US" dirty="0" err="1"/>
              <a:t>PEtmeds</a:t>
            </a:r>
            <a:br>
              <a:rPr lang="en-US" dirty="0"/>
            </a:br>
            <a:r>
              <a:rPr lang="en-US" dirty="0"/>
              <a:t>PowerPoint marketing plan</a:t>
            </a:r>
            <a:br>
              <a:rPr lang="en-US" dirty="0"/>
            </a:br>
            <a:endParaRPr lang="en-US" dirty="0"/>
          </a:p>
        </p:txBody>
      </p:sp>
      <p:sp>
        <p:nvSpPr>
          <p:cNvPr id="5" name="Subtitle 4"/>
          <p:cNvSpPr>
            <a:spLocks noGrp="1"/>
          </p:cNvSpPr>
          <p:nvPr>
            <p:ph type="subTitle" idx="1"/>
          </p:nvPr>
        </p:nvSpPr>
        <p:spPr/>
        <p:txBody>
          <a:bodyPr/>
          <a:lstStyle/>
          <a:p>
            <a:r>
              <a:rPr lang="en-US" dirty="0" err="1"/>
              <a:t>Bba</a:t>
            </a:r>
            <a:r>
              <a:rPr lang="en-US" dirty="0"/>
              <a:t>, 3201 principles of marketing</a:t>
            </a:r>
          </a:p>
        </p:txBody>
      </p:sp>
    </p:spTree>
    <p:extLst>
      <p:ext uri="{BB962C8B-B14F-4D97-AF65-F5344CB8AC3E}">
        <p14:creationId xmlns:p14="http://schemas.microsoft.com/office/powerpoint/2010/main" val="778446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a:t>
            </a:r>
          </a:p>
        </p:txBody>
      </p:sp>
      <p:sp>
        <p:nvSpPr>
          <p:cNvPr id="3" name="Content Placeholder 2"/>
          <p:cNvSpPr>
            <a:spLocks noGrp="1"/>
          </p:cNvSpPr>
          <p:nvPr>
            <p:ph sz="quarter" idx="13"/>
          </p:nvPr>
        </p:nvSpPr>
        <p:spPr/>
        <p:txBody>
          <a:bodyPr/>
          <a:lstStyle/>
          <a:p>
            <a:endParaRPr lang="en-US" dirty="0"/>
          </a:p>
          <a:p>
            <a:r>
              <a:rPr lang="en-US" dirty="0"/>
              <a:t>Direct ship</a:t>
            </a:r>
          </a:p>
          <a:p>
            <a:r>
              <a:rPr lang="en-US" dirty="0"/>
              <a:t>Offer items for other types of pets/animals</a:t>
            </a:r>
          </a:p>
          <a:p>
            <a:r>
              <a:rPr lang="en-US" dirty="0"/>
              <a:t>Program for preferred veterinarians in various areas</a:t>
            </a:r>
          </a:p>
          <a:p>
            <a:r>
              <a:rPr lang="en-US" dirty="0"/>
              <a:t>Continue to support non-profit animal advocacy</a:t>
            </a:r>
          </a:p>
          <a:p>
            <a:pPr marL="0" indent="0">
              <a:buNone/>
            </a:pPr>
            <a:endParaRPr lang="en-US" dirty="0"/>
          </a:p>
        </p:txBody>
      </p:sp>
    </p:spTree>
    <p:extLst>
      <p:ext uri="{BB962C8B-B14F-4D97-AF65-F5344CB8AC3E}">
        <p14:creationId xmlns:p14="http://schemas.microsoft.com/office/powerpoint/2010/main" val="1381296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sz="quarter" idx="13"/>
          </p:nvPr>
        </p:nvSpPr>
        <p:spPr>
          <a:xfrm>
            <a:off x="913775" y="1777157"/>
            <a:ext cx="10363826" cy="4490908"/>
          </a:xfrm>
        </p:spPr>
        <p:txBody>
          <a:bodyPr>
            <a:normAutofit/>
          </a:bodyPr>
          <a:lstStyle/>
          <a:p>
            <a:endParaRPr lang="en-US" sz="1300" dirty="0"/>
          </a:p>
          <a:p>
            <a:r>
              <a:rPr lang="en-US" sz="1400" dirty="0"/>
              <a:t>Differentiation Strategy: Marketing Positioning. (2014).</a:t>
            </a:r>
          </a:p>
          <a:p>
            <a:r>
              <a:rPr lang="en-US" sz="1400" u="sng" dirty="0">
                <a:hlinkClick r:id="rId2"/>
              </a:rPr>
              <a:t>http://www.chiefoutsiders.com/strategic-services/market-positioning-strategy#Book4</a:t>
            </a:r>
            <a:endParaRPr lang="en-US" sz="1400" dirty="0"/>
          </a:p>
          <a:p>
            <a:r>
              <a:rPr lang="en-US" sz="1300" dirty="0"/>
              <a:t>FTC pushes for more competition in pet medications market. (</a:t>
            </a:r>
            <a:r>
              <a:rPr lang="en-US" sz="1300" dirty="0" err="1"/>
              <a:t>n.d.</a:t>
            </a:r>
            <a:r>
              <a:rPr lang="en-US" sz="1300" dirty="0"/>
              <a:t>). Retrieved from </a:t>
            </a:r>
            <a:r>
              <a:rPr lang="en-US" sz="1300" u="sng" dirty="0">
                <a:hlinkClick r:id="rId3"/>
              </a:rPr>
              <a:t>https://www.avma.org/News/JAVMANews/Pages/150715c.aspx</a:t>
            </a:r>
            <a:endParaRPr lang="en-US" sz="1300" dirty="0"/>
          </a:p>
          <a:p>
            <a:r>
              <a:rPr lang="en-US" sz="1300" dirty="0"/>
              <a:t>Goodrich, R. (2015). SWOT Analysis: Example, Templates, &amp; Definition. www.businessnewsdaily.com/4245-swot-aanalysis.html</a:t>
            </a:r>
          </a:p>
          <a:p>
            <a:r>
              <a:rPr lang="en-US" sz="1300" dirty="0"/>
              <a:t>Hoover’s Inc. 2015. http://www.hoovers.com/company-information/cs/company-profile</a:t>
            </a:r>
          </a:p>
          <a:p>
            <a:r>
              <a:rPr lang="en-US" sz="1300" dirty="0"/>
              <a:t> Lasher, W. R. (2011). </a:t>
            </a:r>
            <a:r>
              <a:rPr lang="en-US" sz="1300" i="1" dirty="0"/>
              <a:t>Practical financial management </a:t>
            </a:r>
            <a:r>
              <a:rPr lang="en-US" sz="1300" dirty="0"/>
              <a:t>(6th ed.). Mason, OH: South-Western.</a:t>
            </a:r>
          </a:p>
          <a:p>
            <a:r>
              <a:rPr lang="en-US" sz="1300" dirty="0"/>
              <a:t>Mindtools.com pest analysis </a:t>
            </a:r>
            <a:r>
              <a:rPr lang="en-US" sz="1400" dirty="0"/>
              <a:t>http://www.mindtools.com/pages/article/newTMC_09.htm Last accessed 11.21.2011 PEST Analysis Worksheet ©M</a:t>
            </a:r>
            <a:endParaRPr lang="en-US" sz="1300" dirty="0"/>
          </a:p>
          <a:p>
            <a:r>
              <a:rPr lang="en-US" sz="1200" dirty="0"/>
              <a:t>Perreault, W., Jr., Cannon, J., &amp; McCarthy, J. (2015). </a:t>
            </a:r>
            <a:r>
              <a:rPr lang="en-US" sz="1200" i="1" dirty="0"/>
              <a:t>Essentials of marketing: A marketing strategy planning approach </a:t>
            </a:r>
            <a:r>
              <a:rPr lang="en-US" sz="1200" dirty="0"/>
              <a:t>(14th ed.). New York, NY: McGraw-Hill.</a:t>
            </a:r>
          </a:p>
          <a:p>
            <a:r>
              <a:rPr lang="en-US" sz="1200" dirty="0"/>
              <a:t>PetMeds.com (2015). www.1800PetMeds.com</a:t>
            </a:r>
            <a:r>
              <a:rPr lang="en-US" dirty="0"/>
              <a:t>.</a:t>
            </a:r>
          </a:p>
          <a:p>
            <a:endParaRPr lang="en-US" dirty="0"/>
          </a:p>
        </p:txBody>
      </p:sp>
    </p:spTree>
    <p:extLst>
      <p:ext uri="{BB962C8B-B14F-4D97-AF65-F5344CB8AC3E}">
        <p14:creationId xmlns:p14="http://schemas.microsoft.com/office/powerpoint/2010/main" val="300526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Company overview</a:t>
            </a:r>
          </a:p>
        </p:txBody>
      </p:sp>
      <p:sp>
        <p:nvSpPr>
          <p:cNvPr id="3" name="Content Placeholder 2"/>
          <p:cNvSpPr>
            <a:spLocks noGrp="1"/>
          </p:cNvSpPr>
          <p:nvPr>
            <p:ph sz="quarter" idx="13"/>
          </p:nvPr>
        </p:nvSpPr>
        <p:spPr/>
        <p:txBody>
          <a:bodyPr>
            <a:normAutofit/>
          </a:bodyPr>
          <a:lstStyle/>
          <a:p>
            <a:r>
              <a:rPr lang="en-US" dirty="0"/>
              <a:t>Petmeds aka </a:t>
            </a:r>
            <a:r>
              <a:rPr lang="en-US" dirty="0" err="1"/>
              <a:t>petmed</a:t>
            </a:r>
            <a:r>
              <a:rPr lang="en-US" dirty="0"/>
              <a:t> express and 1800petmeds</a:t>
            </a:r>
          </a:p>
          <a:p>
            <a:pPr lvl="1"/>
            <a:r>
              <a:rPr lang="en-US" dirty="0"/>
              <a:t>Founded in 1996 ; pompano beach, </a:t>
            </a:r>
            <a:r>
              <a:rPr lang="en-US" dirty="0" err="1"/>
              <a:t>florida</a:t>
            </a:r>
            <a:endParaRPr lang="en-US" dirty="0"/>
          </a:p>
          <a:p>
            <a:pPr lvl="1"/>
            <a:r>
              <a:rPr lang="en-US" dirty="0"/>
              <a:t>Publicly traded ticket symbol: pets</a:t>
            </a:r>
          </a:p>
          <a:p>
            <a:pPr lvl="1"/>
            <a:r>
              <a:rPr lang="en-US" dirty="0"/>
              <a:t>Sells products </a:t>
            </a:r>
          </a:p>
          <a:p>
            <a:pPr lvl="2"/>
            <a:r>
              <a:rPr lang="en-US" dirty="0"/>
              <a:t>Specifically for animal health and nutrition</a:t>
            </a:r>
          </a:p>
          <a:p>
            <a:pPr lvl="3"/>
            <a:r>
              <a:rPr lang="en-US" dirty="0"/>
              <a:t>Dogs, Cats, and Horses</a:t>
            </a:r>
          </a:p>
          <a:p>
            <a:pPr lvl="2"/>
            <a:r>
              <a:rPr lang="en-US" dirty="0"/>
              <a:t>Pharmaceutical licensed all 50 states</a:t>
            </a:r>
          </a:p>
          <a:p>
            <a:pPr lvl="2"/>
            <a:r>
              <a:rPr lang="en-US" dirty="0"/>
              <a:t>Online, phone, &amp; catalog</a:t>
            </a:r>
          </a:p>
          <a:p>
            <a:pPr lvl="1"/>
            <a:r>
              <a:rPr lang="en-US" dirty="0"/>
              <a:t>Top 10 of </a:t>
            </a:r>
            <a:r>
              <a:rPr lang="en-US" dirty="0" err="1"/>
              <a:t>forbes</a:t>
            </a:r>
            <a:r>
              <a:rPr lang="en-US" dirty="0"/>
              <a:t> magazine</a:t>
            </a:r>
          </a:p>
          <a:p>
            <a:pPr marL="457200" lvl="1" indent="0">
              <a:buNone/>
            </a:pPr>
            <a:endParaRPr lang="en-US" dirty="0"/>
          </a:p>
          <a:p>
            <a:pPr lvl="2"/>
            <a:endParaRPr lang="en-US" dirty="0"/>
          </a:p>
        </p:txBody>
      </p:sp>
    </p:spTree>
    <p:extLst>
      <p:ext uri="{BB962C8B-B14F-4D97-AF65-F5344CB8AC3E}">
        <p14:creationId xmlns:p14="http://schemas.microsoft.com/office/powerpoint/2010/main" val="1700644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PEST analysis of Petmeds</a:t>
            </a: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2876032186"/>
              </p:ext>
            </p:extLst>
          </p:nvPr>
        </p:nvGraphicFramePr>
        <p:xfrm>
          <a:off x="752168" y="1828790"/>
          <a:ext cx="10633587" cy="4675248"/>
        </p:xfrm>
        <a:graphic>
          <a:graphicData uri="http://schemas.openxmlformats.org/drawingml/2006/table">
            <a:tbl>
              <a:tblPr firstRow="1" firstCol="1" bandRow="1">
                <a:tableStyleId>{5C22544A-7EE6-4342-B048-85BDC9FD1C3A}</a:tableStyleId>
              </a:tblPr>
              <a:tblGrid>
                <a:gridCol w="5329889">
                  <a:extLst>
                    <a:ext uri="{9D8B030D-6E8A-4147-A177-3AD203B41FA5}">
                      <a16:colId xmlns:a16="http://schemas.microsoft.com/office/drawing/2014/main" val="20000"/>
                    </a:ext>
                  </a:extLst>
                </a:gridCol>
                <a:gridCol w="5303698">
                  <a:extLst>
                    <a:ext uri="{9D8B030D-6E8A-4147-A177-3AD203B41FA5}">
                      <a16:colId xmlns:a16="http://schemas.microsoft.com/office/drawing/2014/main" val="20001"/>
                    </a:ext>
                  </a:extLst>
                </a:gridCol>
              </a:tblGrid>
              <a:tr h="259736">
                <a:tc>
                  <a:txBody>
                    <a:bodyPr/>
                    <a:lstStyle/>
                    <a:p>
                      <a:pPr marL="0" marR="0" algn="ctr">
                        <a:lnSpc>
                          <a:spcPct val="107000"/>
                        </a:lnSpc>
                        <a:spcBef>
                          <a:spcPts val="0"/>
                        </a:spcBef>
                        <a:spcAft>
                          <a:spcPts val="0"/>
                        </a:spcAft>
                      </a:pPr>
                      <a:r>
                        <a:rPr lang="en-US" sz="1100" dirty="0">
                          <a:effectLst/>
                        </a:rPr>
                        <a:t>Political Factors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a:effectLst/>
                        </a:rPr>
                        <a:t>Economic Factors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00"/>
                  </a:ext>
                </a:extLst>
              </a:tr>
              <a:tr h="259736">
                <a:tc>
                  <a:txBody>
                    <a:bodyPr/>
                    <a:lstStyle/>
                    <a:p>
                      <a:pPr marL="0" marR="0" algn="ctr">
                        <a:lnSpc>
                          <a:spcPct val="107000"/>
                        </a:lnSpc>
                        <a:spcBef>
                          <a:spcPts val="0"/>
                        </a:spcBef>
                        <a:spcAft>
                          <a:spcPts val="0"/>
                        </a:spcAft>
                      </a:pPr>
                      <a:r>
                        <a:rPr lang="en-US" sz="1100" dirty="0">
                          <a:effectLst/>
                        </a:rPr>
                        <a:t>Regulations of Distribution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a:effectLst/>
                        </a:rPr>
                        <a:t>Unemployment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01"/>
                  </a:ext>
                </a:extLst>
              </a:tr>
              <a:tr h="259736">
                <a:tc>
                  <a:txBody>
                    <a:bodyPr/>
                    <a:lstStyle/>
                    <a:p>
                      <a:pPr marL="0" marR="0" algn="ctr">
                        <a:lnSpc>
                          <a:spcPct val="107000"/>
                        </a:lnSpc>
                        <a:spcBef>
                          <a:spcPts val="0"/>
                        </a:spcBef>
                        <a:spcAft>
                          <a:spcPts val="0"/>
                        </a:spcAft>
                      </a:pPr>
                      <a:r>
                        <a:rPr lang="en-US" sz="1100" dirty="0">
                          <a:effectLst/>
                        </a:rPr>
                        <a:t>Tax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a:effectLst/>
                        </a:rPr>
                        <a:t>Labor Cost Owners/Trainers/Groomers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02"/>
                  </a:ext>
                </a:extLst>
              </a:tr>
              <a:tr h="259736">
                <a:tc>
                  <a:txBody>
                    <a:bodyPr/>
                    <a:lstStyle/>
                    <a:p>
                      <a:pPr marL="0" marR="0" algn="ctr">
                        <a:lnSpc>
                          <a:spcPct val="107000"/>
                        </a:lnSpc>
                        <a:spcBef>
                          <a:spcPts val="0"/>
                        </a:spcBef>
                        <a:spcAft>
                          <a:spcPts val="0"/>
                        </a:spcAft>
                      </a:pPr>
                      <a:r>
                        <a:rPr lang="en-US" sz="1100" dirty="0">
                          <a:effectLst/>
                        </a:rPr>
                        <a:t>Fees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dirty="0">
                          <a:effectLst/>
                        </a:rPr>
                        <a:t>Cost of upkeep and care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03"/>
                  </a:ext>
                </a:extLst>
              </a:tr>
              <a:tr h="259736">
                <a:tc>
                  <a:txBody>
                    <a:bodyPr/>
                    <a:lstStyle/>
                    <a:p>
                      <a:pPr marL="0" marR="0" algn="ctr">
                        <a:lnSpc>
                          <a:spcPct val="107000"/>
                        </a:lnSpc>
                        <a:spcBef>
                          <a:spcPts val="0"/>
                        </a:spcBef>
                        <a:spcAft>
                          <a:spcPts val="0"/>
                        </a:spcAft>
                      </a:pPr>
                      <a:r>
                        <a:rPr lang="en-US" sz="1100" dirty="0">
                          <a:effectLst/>
                        </a:rPr>
                        <a:t>Animal health and safety laws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04"/>
                  </a:ext>
                </a:extLst>
              </a:tr>
              <a:tr h="259736">
                <a:tc>
                  <a:txBody>
                    <a:bodyPr/>
                    <a:lstStyle/>
                    <a:p>
                      <a:pPr marL="0" marR="0" algn="ctr">
                        <a:lnSpc>
                          <a:spcPct val="107000"/>
                        </a:lnSpc>
                        <a:spcBef>
                          <a:spcPts val="0"/>
                        </a:spcBef>
                        <a:spcAft>
                          <a:spcPts val="0"/>
                        </a:spcAft>
                      </a:pPr>
                      <a:r>
                        <a:rPr lang="en-US" sz="1100" dirty="0">
                          <a:effectLst/>
                        </a:rPr>
                        <a:t>Requirements for having animals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05"/>
                  </a:ext>
                </a:extLst>
              </a:tr>
              <a:tr h="259736">
                <a:tc>
                  <a:txBody>
                    <a:bodyPr/>
                    <a:lstStyle/>
                    <a:p>
                      <a:pPr marL="0" marR="0" algn="ctr">
                        <a:lnSpc>
                          <a:spcPct val="107000"/>
                        </a:lnSpc>
                        <a:spcBef>
                          <a:spcPts val="0"/>
                        </a:spcBef>
                        <a:spcAft>
                          <a:spcPts val="0"/>
                        </a:spcAft>
                      </a:pPr>
                      <a:r>
                        <a:rPr lang="en-US" sz="1100" dirty="0">
                          <a:effectLst/>
                        </a:rPr>
                        <a:t>Licenses/Permits/Vaccinations 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06"/>
                  </a:ext>
                </a:extLst>
              </a:tr>
              <a:tr h="259736">
                <a:tc>
                  <a:txBody>
                    <a:bodyPr/>
                    <a:lstStyle/>
                    <a:p>
                      <a:pPr algn="l">
                        <a:lnSpc>
                          <a:spcPct val="107000"/>
                        </a:lnSpc>
                      </a:pPr>
                      <a:endParaRPr lang="en-US" sz="1100" dirty="0">
                        <a:effectLst/>
                        <a:latin typeface="Calibri" panose="020F0502020204030204" pitchFamily="34"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07"/>
                  </a:ext>
                </a:extLst>
              </a:tr>
              <a:tr h="259736">
                <a:tc>
                  <a:txBody>
                    <a:bodyPr/>
                    <a:lstStyle/>
                    <a:p>
                      <a:pPr algn="l">
                        <a:lnSpc>
                          <a:spcPct val="107000"/>
                        </a:lnSpc>
                      </a:pPr>
                      <a:endParaRPr lang="en-US" sz="1100" dirty="0">
                        <a:effectLst/>
                        <a:latin typeface="Calibri" panose="020F0502020204030204" pitchFamily="34"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08"/>
                  </a:ext>
                </a:extLst>
              </a:tr>
              <a:tr h="259736">
                <a:tc>
                  <a:txBody>
                    <a:bodyPr/>
                    <a:lstStyle/>
                    <a:p>
                      <a:pPr marL="0" marR="0" algn="ctr">
                        <a:lnSpc>
                          <a:spcPct val="107000"/>
                        </a:lnSpc>
                        <a:spcBef>
                          <a:spcPts val="0"/>
                        </a:spcBef>
                        <a:spcAft>
                          <a:spcPts val="0"/>
                        </a:spcAft>
                      </a:pPr>
                      <a:r>
                        <a:rPr lang="en-US" sz="1100" dirty="0">
                          <a:effectLst/>
                        </a:rPr>
                        <a:t>Socio-Cultural Factors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dirty="0">
                          <a:effectLst/>
                        </a:rPr>
                        <a:t>Technological Factors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09"/>
                  </a:ext>
                </a:extLst>
              </a:tr>
              <a:tr h="259736">
                <a:tc>
                  <a:txBody>
                    <a:bodyPr/>
                    <a:lstStyle/>
                    <a:p>
                      <a:pPr marL="0" marR="0" algn="ctr">
                        <a:lnSpc>
                          <a:spcPct val="107000"/>
                        </a:lnSpc>
                        <a:spcBef>
                          <a:spcPts val="0"/>
                        </a:spcBef>
                        <a:spcAft>
                          <a:spcPts val="0"/>
                        </a:spcAft>
                      </a:pPr>
                      <a:r>
                        <a:rPr lang="en-US" sz="1100" dirty="0">
                          <a:effectLst/>
                        </a:rPr>
                        <a:t>Animal Rights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a:effectLst/>
                        </a:rPr>
                        <a:t>Cost of Production for medication/products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10"/>
                  </a:ext>
                </a:extLst>
              </a:tr>
              <a:tr h="259736">
                <a:tc>
                  <a:txBody>
                    <a:bodyPr/>
                    <a:lstStyle/>
                    <a:p>
                      <a:pPr marL="0" marR="0" algn="ctr">
                        <a:lnSpc>
                          <a:spcPct val="107000"/>
                        </a:lnSpc>
                        <a:spcBef>
                          <a:spcPts val="0"/>
                        </a:spcBef>
                        <a:spcAft>
                          <a:spcPts val="0"/>
                        </a:spcAft>
                      </a:pPr>
                      <a:r>
                        <a:rPr lang="en-US" sz="1100" dirty="0">
                          <a:effectLst/>
                        </a:rPr>
                        <a:t>Customer service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a:effectLst/>
                        </a:rPr>
                        <a:t>Research and Development for medication/products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11"/>
                  </a:ext>
                </a:extLst>
              </a:tr>
              <a:tr h="259736">
                <a:tc>
                  <a:txBody>
                    <a:bodyPr/>
                    <a:lstStyle/>
                    <a:p>
                      <a:pPr marL="0" marR="0" algn="ctr">
                        <a:lnSpc>
                          <a:spcPct val="107000"/>
                        </a:lnSpc>
                        <a:spcBef>
                          <a:spcPts val="0"/>
                        </a:spcBef>
                        <a:spcAft>
                          <a:spcPts val="0"/>
                        </a:spcAft>
                      </a:pPr>
                      <a:r>
                        <a:rPr lang="en-US" sz="1100" dirty="0">
                          <a:effectLst/>
                        </a:rPr>
                        <a:t>Trends in Lifestyles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marL="0" marR="0" algn="ctr">
                        <a:lnSpc>
                          <a:spcPct val="107000"/>
                        </a:lnSpc>
                        <a:spcBef>
                          <a:spcPts val="0"/>
                        </a:spcBef>
                        <a:spcAft>
                          <a:spcPts val="0"/>
                        </a:spcAft>
                      </a:pPr>
                      <a:r>
                        <a:rPr lang="en-US" sz="1100" dirty="0">
                          <a:effectLst/>
                        </a:rPr>
                        <a:t>Advancement in research of animals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extLst>
                  <a:ext uri="{0D108BD9-81ED-4DB2-BD59-A6C34878D82A}">
                    <a16:rowId xmlns:a16="http://schemas.microsoft.com/office/drawing/2014/main" val="10012"/>
                  </a:ext>
                </a:extLst>
              </a:tr>
              <a:tr h="259736">
                <a:tc>
                  <a:txBody>
                    <a:bodyPr/>
                    <a:lstStyle/>
                    <a:p>
                      <a:pPr marL="0" marR="0" algn="ctr">
                        <a:lnSpc>
                          <a:spcPct val="107000"/>
                        </a:lnSpc>
                        <a:spcBef>
                          <a:spcPts val="0"/>
                        </a:spcBef>
                        <a:spcAft>
                          <a:spcPts val="0"/>
                        </a:spcAft>
                      </a:pPr>
                      <a:r>
                        <a:rPr lang="en-US" sz="1100" dirty="0">
                          <a:effectLst/>
                        </a:rPr>
                        <a:t>Attitudes towards domesticated Animals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13"/>
                  </a:ext>
                </a:extLst>
              </a:tr>
              <a:tr h="259736">
                <a:tc>
                  <a:txBody>
                    <a:bodyPr/>
                    <a:lstStyle/>
                    <a:p>
                      <a:pPr marL="0" marR="0" algn="ctr">
                        <a:lnSpc>
                          <a:spcPct val="107000"/>
                        </a:lnSpc>
                        <a:spcBef>
                          <a:spcPts val="0"/>
                        </a:spcBef>
                        <a:spcAft>
                          <a:spcPts val="0"/>
                        </a:spcAft>
                      </a:pPr>
                      <a:r>
                        <a:rPr lang="en-US" sz="1100" dirty="0">
                          <a:effectLst/>
                        </a:rPr>
                        <a:t>Beliefs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14"/>
                  </a:ext>
                </a:extLst>
              </a:tr>
              <a:tr h="259736">
                <a:tc>
                  <a:txBody>
                    <a:bodyPr/>
                    <a:lstStyle/>
                    <a:p>
                      <a:pPr marL="0" marR="0" algn="ctr">
                        <a:lnSpc>
                          <a:spcPct val="107000"/>
                        </a:lnSpc>
                        <a:spcBef>
                          <a:spcPts val="0"/>
                        </a:spcBef>
                        <a:spcAft>
                          <a:spcPts val="0"/>
                        </a:spcAft>
                      </a:pPr>
                      <a:r>
                        <a:rPr lang="en-US" sz="1100" dirty="0">
                          <a:effectLst/>
                        </a:rPr>
                        <a:t>Structures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15"/>
                  </a:ext>
                </a:extLst>
              </a:tr>
              <a:tr h="259736">
                <a:tc>
                  <a:txBody>
                    <a:bodyPr/>
                    <a:lstStyle/>
                    <a:p>
                      <a:pPr marL="0" marR="0" algn="ctr">
                        <a:lnSpc>
                          <a:spcPct val="107000"/>
                        </a:lnSpc>
                        <a:spcBef>
                          <a:spcPts val="0"/>
                        </a:spcBef>
                        <a:spcAft>
                          <a:spcPts val="0"/>
                        </a:spcAft>
                      </a:pPr>
                      <a:r>
                        <a:rPr lang="en-US" sz="1100" dirty="0">
                          <a:effectLst/>
                        </a:rPr>
                        <a:t>Styles/Trends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a:effectLst/>
                        <a:latin typeface="Calibri" panose="020F0502020204030204" pitchFamily="34" charset="0"/>
                      </a:endParaRPr>
                    </a:p>
                  </a:txBody>
                  <a:tcPr marL="68485" marR="68485" marT="0" marB="0" anchor="b"/>
                </a:tc>
                <a:extLst>
                  <a:ext uri="{0D108BD9-81ED-4DB2-BD59-A6C34878D82A}">
                    <a16:rowId xmlns:a16="http://schemas.microsoft.com/office/drawing/2014/main" val="10016"/>
                  </a:ext>
                </a:extLst>
              </a:tr>
              <a:tr h="259736">
                <a:tc>
                  <a:txBody>
                    <a:bodyPr/>
                    <a:lstStyle/>
                    <a:p>
                      <a:pPr marL="0" marR="0" algn="ctr">
                        <a:lnSpc>
                          <a:spcPct val="107000"/>
                        </a:lnSpc>
                        <a:spcBef>
                          <a:spcPts val="0"/>
                        </a:spcBef>
                        <a:spcAft>
                          <a:spcPts val="0"/>
                        </a:spcAft>
                      </a:pPr>
                      <a:r>
                        <a:rPr lang="en-US" sz="1100" dirty="0">
                          <a:effectLst/>
                        </a:rPr>
                        <a:t>Incentives for Health/Companionship/Entertainment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nchor="b"/>
                </a:tc>
                <a:tc>
                  <a:txBody>
                    <a:bodyPr/>
                    <a:lstStyle/>
                    <a:p>
                      <a:pPr algn="l">
                        <a:lnSpc>
                          <a:spcPct val="107000"/>
                        </a:lnSpc>
                      </a:pPr>
                      <a:endParaRPr lang="en-US" sz="1100" dirty="0">
                        <a:effectLst/>
                        <a:latin typeface="Calibri" panose="020F0502020204030204" pitchFamily="34" charset="0"/>
                      </a:endParaRPr>
                    </a:p>
                  </a:txBody>
                  <a:tcPr marL="68485" marR="68485" marT="0" marB="0" anchor="b"/>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25541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target market</a:t>
            </a:r>
          </a:p>
        </p:txBody>
      </p:sp>
      <p:sp>
        <p:nvSpPr>
          <p:cNvPr id="3" name="Content Placeholder 2"/>
          <p:cNvSpPr>
            <a:spLocks noGrp="1"/>
          </p:cNvSpPr>
          <p:nvPr>
            <p:ph sz="quarter" idx="13"/>
          </p:nvPr>
        </p:nvSpPr>
        <p:spPr/>
        <p:txBody>
          <a:bodyPr/>
          <a:lstStyle/>
          <a:p>
            <a:r>
              <a:rPr lang="en-US" dirty="0"/>
              <a:t>Animal lovers</a:t>
            </a:r>
          </a:p>
          <a:p>
            <a:r>
              <a:rPr lang="en-US" dirty="0"/>
              <a:t>Veterinarians</a:t>
            </a:r>
          </a:p>
          <a:p>
            <a:r>
              <a:rPr lang="en-US" dirty="0"/>
              <a:t>Supporters of animal rights</a:t>
            </a:r>
          </a:p>
          <a:p>
            <a:r>
              <a:rPr lang="en-US" dirty="0"/>
              <a:t>Actively respect Better treatment of animals</a:t>
            </a:r>
          </a:p>
          <a:p>
            <a:r>
              <a:rPr lang="en-US" dirty="0"/>
              <a:t>Zoo and animal reserve frequenters</a:t>
            </a:r>
          </a:p>
          <a:p>
            <a:r>
              <a:rPr lang="en-US" dirty="0"/>
              <a:t>Any location in the USA</a:t>
            </a:r>
          </a:p>
          <a:p>
            <a:endParaRPr lang="en-US" dirty="0"/>
          </a:p>
        </p:txBody>
      </p:sp>
    </p:spTree>
    <p:extLst>
      <p:ext uri="{BB962C8B-B14F-4D97-AF65-F5344CB8AC3E}">
        <p14:creationId xmlns:p14="http://schemas.microsoft.com/office/powerpoint/2010/main" val="3279383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a:t>
            </a:r>
            <a:r>
              <a:rPr lang="en-US" dirty="0" err="1"/>
              <a:t>swot</a:t>
            </a:r>
            <a:r>
              <a:rPr lang="en-US" dirty="0"/>
              <a:t> analysis</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538728160"/>
              </p:ext>
            </p:extLst>
          </p:nvPr>
        </p:nvGraphicFramePr>
        <p:xfrm>
          <a:off x="1430591" y="2296002"/>
          <a:ext cx="9847634" cy="3566160"/>
        </p:xfrm>
        <a:graphic>
          <a:graphicData uri="http://schemas.openxmlformats.org/drawingml/2006/table">
            <a:tbl>
              <a:tblPr firstRow="1" firstCol="1" bandRow="1">
                <a:tableStyleId>{5C22544A-7EE6-4342-B048-85BDC9FD1C3A}</a:tableStyleId>
              </a:tblPr>
              <a:tblGrid>
                <a:gridCol w="4923817">
                  <a:extLst>
                    <a:ext uri="{9D8B030D-6E8A-4147-A177-3AD203B41FA5}">
                      <a16:colId xmlns:a16="http://schemas.microsoft.com/office/drawing/2014/main" val="20000"/>
                    </a:ext>
                  </a:extLst>
                </a:gridCol>
                <a:gridCol w="4923817">
                  <a:extLst>
                    <a:ext uri="{9D8B030D-6E8A-4147-A177-3AD203B41FA5}">
                      <a16:colId xmlns:a16="http://schemas.microsoft.com/office/drawing/2014/main" val="20001"/>
                    </a:ext>
                  </a:extLst>
                </a:gridCol>
              </a:tblGrid>
              <a:tr h="1843820">
                <a:tc>
                  <a:txBody>
                    <a:bodyPr/>
                    <a:lstStyle/>
                    <a:p>
                      <a:pPr marL="0" marR="0">
                        <a:lnSpc>
                          <a:spcPct val="200000"/>
                        </a:lnSpc>
                        <a:spcBef>
                          <a:spcPts val="0"/>
                        </a:spcBef>
                        <a:spcAft>
                          <a:spcPts val="0"/>
                        </a:spcAft>
                      </a:pPr>
                      <a:r>
                        <a:rPr lang="en-US" sz="900" u="sng">
                          <a:effectLst/>
                        </a:rPr>
                        <a:t>STRENGTHS</a:t>
                      </a:r>
                      <a:endParaRPr lang="en-US" sz="900">
                        <a:effectLst/>
                      </a:endParaRPr>
                    </a:p>
                    <a:p>
                      <a:pPr marL="0" marR="0">
                        <a:lnSpc>
                          <a:spcPct val="200000"/>
                        </a:lnSpc>
                        <a:spcBef>
                          <a:spcPts val="0"/>
                        </a:spcBef>
                        <a:spcAft>
                          <a:spcPts val="0"/>
                        </a:spcAft>
                      </a:pPr>
                      <a:r>
                        <a:rPr lang="en-US" sz="900">
                          <a:effectLst/>
                        </a:rPr>
                        <a:t>Political Support</a:t>
                      </a:r>
                    </a:p>
                    <a:p>
                      <a:pPr marL="0" marR="0">
                        <a:lnSpc>
                          <a:spcPct val="200000"/>
                        </a:lnSpc>
                        <a:spcBef>
                          <a:spcPts val="0"/>
                        </a:spcBef>
                        <a:spcAft>
                          <a:spcPts val="0"/>
                        </a:spcAft>
                      </a:pPr>
                      <a:r>
                        <a:rPr lang="en-US" sz="900">
                          <a:effectLst/>
                        </a:rPr>
                        <a:t>Increases morale</a:t>
                      </a:r>
                    </a:p>
                    <a:p>
                      <a:pPr marL="0" marR="0">
                        <a:lnSpc>
                          <a:spcPct val="200000"/>
                        </a:lnSpc>
                        <a:spcBef>
                          <a:spcPts val="0"/>
                        </a:spcBef>
                        <a:spcAft>
                          <a:spcPts val="0"/>
                        </a:spcAft>
                      </a:pPr>
                      <a:r>
                        <a:rPr lang="en-US" sz="900">
                          <a:effectLst/>
                        </a:rPr>
                        <a:t>Market</a:t>
                      </a:r>
                    </a:p>
                    <a:p>
                      <a:pPr marL="0" marR="0">
                        <a:lnSpc>
                          <a:spcPct val="200000"/>
                        </a:lnSpc>
                        <a:spcBef>
                          <a:spcPts val="0"/>
                        </a:spcBef>
                        <a:spcAft>
                          <a:spcPts val="0"/>
                        </a:spcAft>
                      </a:pPr>
                      <a:r>
                        <a:rPr lang="en-US" sz="900">
                          <a:effectLst/>
                        </a:rPr>
                        <a:t>PETA</a:t>
                      </a:r>
                    </a:p>
                    <a:p>
                      <a:pPr marL="0" marR="0">
                        <a:lnSpc>
                          <a:spcPct val="200000"/>
                        </a:lnSpc>
                        <a:spcBef>
                          <a:spcPts val="0"/>
                        </a:spcBef>
                        <a:spcAft>
                          <a:spcPts val="0"/>
                        </a:spcAft>
                      </a:pPr>
                      <a:r>
                        <a:rPr lang="en-US" sz="900">
                          <a:effectLst/>
                        </a:rPr>
                        <a:t>No stores = low overhead</a:t>
                      </a:r>
                    </a:p>
                    <a:p>
                      <a:pPr marL="0" marR="0">
                        <a:lnSpc>
                          <a:spcPct val="200000"/>
                        </a:lnSpc>
                        <a:spcBef>
                          <a:spcPts val="0"/>
                        </a:spcBef>
                        <a:spcAft>
                          <a:spcPts val="0"/>
                        </a:spcAft>
                      </a:pPr>
                      <a:r>
                        <a:rPr lang="en-US" sz="900">
                          <a:effectLst/>
                        </a:rPr>
                        <a:t>Products never go out of style (recession proof)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78" marR="53878" marT="0" marB="0"/>
                </a:tc>
                <a:tc>
                  <a:txBody>
                    <a:bodyPr/>
                    <a:lstStyle/>
                    <a:p>
                      <a:pPr marL="0" marR="0">
                        <a:lnSpc>
                          <a:spcPct val="200000"/>
                        </a:lnSpc>
                        <a:spcBef>
                          <a:spcPts val="0"/>
                        </a:spcBef>
                        <a:spcAft>
                          <a:spcPts val="0"/>
                        </a:spcAft>
                      </a:pPr>
                      <a:r>
                        <a:rPr lang="en-US" sz="900" u="sng" dirty="0">
                          <a:effectLst/>
                        </a:rPr>
                        <a:t>WEAKNESSES</a:t>
                      </a:r>
                      <a:endParaRPr lang="en-US" sz="900" dirty="0">
                        <a:effectLst/>
                      </a:endParaRPr>
                    </a:p>
                    <a:p>
                      <a:pPr marL="0" marR="0">
                        <a:lnSpc>
                          <a:spcPct val="200000"/>
                        </a:lnSpc>
                        <a:spcBef>
                          <a:spcPts val="0"/>
                        </a:spcBef>
                        <a:spcAft>
                          <a:spcPts val="0"/>
                        </a:spcAft>
                      </a:pPr>
                      <a:r>
                        <a:rPr lang="en-US" sz="900" dirty="0">
                          <a:effectLst/>
                        </a:rPr>
                        <a:t>No Support</a:t>
                      </a:r>
                    </a:p>
                    <a:p>
                      <a:pPr marL="0" marR="0">
                        <a:lnSpc>
                          <a:spcPct val="200000"/>
                        </a:lnSpc>
                        <a:spcBef>
                          <a:spcPts val="0"/>
                        </a:spcBef>
                        <a:spcAft>
                          <a:spcPts val="0"/>
                        </a:spcAft>
                      </a:pPr>
                      <a:r>
                        <a:rPr lang="en-US" sz="900" dirty="0">
                          <a:effectLst/>
                        </a:rPr>
                        <a:t>Cost</a:t>
                      </a:r>
                    </a:p>
                    <a:p>
                      <a:pPr marL="0" marR="0">
                        <a:lnSpc>
                          <a:spcPct val="200000"/>
                        </a:lnSpc>
                        <a:spcBef>
                          <a:spcPts val="0"/>
                        </a:spcBef>
                        <a:spcAft>
                          <a:spcPts val="0"/>
                        </a:spcAft>
                      </a:pPr>
                      <a:r>
                        <a:rPr lang="en-US" sz="900" dirty="0">
                          <a:effectLst/>
                        </a:rPr>
                        <a:t>Environment</a:t>
                      </a:r>
                    </a:p>
                    <a:p>
                      <a:pPr marL="0" marR="0">
                        <a:lnSpc>
                          <a:spcPct val="200000"/>
                        </a:lnSpc>
                        <a:spcBef>
                          <a:spcPts val="0"/>
                        </a:spcBef>
                        <a:spcAft>
                          <a:spcPts val="0"/>
                        </a:spcAft>
                      </a:pPr>
                      <a:r>
                        <a:rPr lang="en-US" sz="900" dirty="0">
                          <a:effectLst/>
                        </a:rPr>
                        <a:t>No Compassion</a:t>
                      </a:r>
                    </a:p>
                    <a:p>
                      <a:pPr marL="0" marR="0">
                        <a:lnSpc>
                          <a:spcPct val="200000"/>
                        </a:lnSpc>
                        <a:spcBef>
                          <a:spcPts val="0"/>
                        </a:spcBef>
                        <a:spcAft>
                          <a:spcPts val="0"/>
                        </a:spcAft>
                      </a:pPr>
                      <a:r>
                        <a:rPr lang="en-US" sz="900" dirty="0">
                          <a:effectLst/>
                        </a:rPr>
                        <a:t>Some meds have to be refrigerated (obstacle)</a:t>
                      </a:r>
                    </a:p>
                    <a:p>
                      <a:pPr marL="0" marR="0">
                        <a:lnSpc>
                          <a:spcPct val="200000"/>
                        </a:lnSpc>
                        <a:spcBef>
                          <a:spcPts val="0"/>
                        </a:spcBef>
                        <a:spcAft>
                          <a:spcPts val="0"/>
                        </a:spcAft>
                      </a:pPr>
                      <a:r>
                        <a:rPr lang="en-US" sz="900" dirty="0">
                          <a:effectLst/>
                        </a:rPr>
                        <a:t>Shipping and Handling cost</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878" marR="53878" marT="0" marB="0"/>
                </a:tc>
                <a:extLst>
                  <a:ext uri="{0D108BD9-81ED-4DB2-BD59-A6C34878D82A}">
                    <a16:rowId xmlns:a16="http://schemas.microsoft.com/office/drawing/2014/main" val="10000"/>
                  </a:ext>
                </a:extLst>
              </a:tr>
              <a:tr h="1580417">
                <a:tc>
                  <a:txBody>
                    <a:bodyPr/>
                    <a:lstStyle/>
                    <a:p>
                      <a:pPr marL="0" marR="0">
                        <a:lnSpc>
                          <a:spcPct val="200000"/>
                        </a:lnSpc>
                        <a:spcBef>
                          <a:spcPts val="0"/>
                        </a:spcBef>
                        <a:spcAft>
                          <a:spcPts val="0"/>
                        </a:spcAft>
                      </a:pPr>
                      <a:r>
                        <a:rPr lang="en-US" sz="900" u="sng">
                          <a:effectLst/>
                        </a:rPr>
                        <a:t>OPPORTUNITIES</a:t>
                      </a:r>
                      <a:endParaRPr lang="en-US" sz="900">
                        <a:effectLst/>
                      </a:endParaRPr>
                    </a:p>
                    <a:p>
                      <a:pPr marL="0" marR="0">
                        <a:lnSpc>
                          <a:spcPct val="200000"/>
                        </a:lnSpc>
                        <a:spcBef>
                          <a:spcPts val="0"/>
                        </a:spcBef>
                        <a:spcAft>
                          <a:spcPts val="0"/>
                        </a:spcAft>
                      </a:pPr>
                      <a:r>
                        <a:rPr lang="en-US" sz="900">
                          <a:effectLst/>
                        </a:rPr>
                        <a:t>Help in the community</a:t>
                      </a:r>
                    </a:p>
                    <a:p>
                      <a:pPr marL="0" marR="0">
                        <a:lnSpc>
                          <a:spcPct val="200000"/>
                        </a:lnSpc>
                        <a:spcBef>
                          <a:spcPts val="0"/>
                        </a:spcBef>
                        <a:spcAft>
                          <a:spcPts val="0"/>
                        </a:spcAft>
                      </a:pPr>
                      <a:r>
                        <a:rPr lang="en-US" sz="900">
                          <a:effectLst/>
                        </a:rPr>
                        <a:t>Improve morale</a:t>
                      </a:r>
                    </a:p>
                    <a:p>
                      <a:pPr marL="0" marR="0">
                        <a:lnSpc>
                          <a:spcPct val="200000"/>
                        </a:lnSpc>
                        <a:spcBef>
                          <a:spcPts val="0"/>
                        </a:spcBef>
                        <a:spcAft>
                          <a:spcPts val="0"/>
                        </a:spcAft>
                      </a:pPr>
                      <a:r>
                        <a:rPr lang="en-US" sz="900">
                          <a:effectLst/>
                        </a:rPr>
                        <a:t>Increase knowledge</a:t>
                      </a:r>
                    </a:p>
                    <a:p>
                      <a:pPr marL="0" marR="0">
                        <a:lnSpc>
                          <a:spcPct val="200000"/>
                        </a:lnSpc>
                        <a:spcBef>
                          <a:spcPts val="0"/>
                        </a:spcBef>
                        <a:spcAft>
                          <a:spcPts val="0"/>
                        </a:spcAft>
                      </a:pPr>
                      <a:r>
                        <a:rPr lang="en-US" sz="900">
                          <a:effectLst/>
                        </a:rPr>
                        <a:t>Company looking to expand internationally</a:t>
                      </a:r>
                    </a:p>
                    <a:p>
                      <a:pPr marL="0" marR="0">
                        <a:lnSpc>
                          <a:spcPct val="200000"/>
                        </a:lnSpc>
                        <a:spcBef>
                          <a:spcPts val="0"/>
                        </a:spcBef>
                        <a:spcAft>
                          <a:spcPts val="0"/>
                        </a:spcAft>
                      </a:pPr>
                      <a:r>
                        <a:rPr lang="en-US" sz="900">
                          <a:effectLst/>
                        </a:rPr>
                        <a:t>More people want pets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78" marR="53878" marT="0" marB="0"/>
                </a:tc>
                <a:tc>
                  <a:txBody>
                    <a:bodyPr/>
                    <a:lstStyle/>
                    <a:p>
                      <a:pPr marL="0" marR="0">
                        <a:lnSpc>
                          <a:spcPct val="200000"/>
                        </a:lnSpc>
                        <a:spcBef>
                          <a:spcPts val="0"/>
                        </a:spcBef>
                        <a:spcAft>
                          <a:spcPts val="0"/>
                        </a:spcAft>
                      </a:pPr>
                      <a:r>
                        <a:rPr lang="en-US" sz="900" u="sng" dirty="0">
                          <a:effectLst/>
                        </a:rPr>
                        <a:t>THREATS</a:t>
                      </a:r>
                      <a:endParaRPr lang="en-US" sz="900" dirty="0">
                        <a:effectLst/>
                      </a:endParaRPr>
                    </a:p>
                    <a:p>
                      <a:pPr marL="0" marR="0">
                        <a:lnSpc>
                          <a:spcPct val="200000"/>
                        </a:lnSpc>
                        <a:spcBef>
                          <a:spcPts val="0"/>
                        </a:spcBef>
                        <a:spcAft>
                          <a:spcPts val="0"/>
                        </a:spcAft>
                      </a:pPr>
                      <a:r>
                        <a:rPr lang="en-US" sz="900" dirty="0">
                          <a:effectLst/>
                        </a:rPr>
                        <a:t>People against animal rights</a:t>
                      </a:r>
                    </a:p>
                    <a:p>
                      <a:pPr marL="0" marR="0">
                        <a:lnSpc>
                          <a:spcPct val="200000"/>
                        </a:lnSpc>
                        <a:spcBef>
                          <a:spcPts val="0"/>
                        </a:spcBef>
                        <a:spcAft>
                          <a:spcPts val="0"/>
                        </a:spcAft>
                      </a:pPr>
                      <a:r>
                        <a:rPr lang="en-US" sz="900" dirty="0">
                          <a:effectLst/>
                        </a:rPr>
                        <a:t>License for different states/laws vary</a:t>
                      </a:r>
                    </a:p>
                    <a:p>
                      <a:pPr marL="0" marR="0">
                        <a:lnSpc>
                          <a:spcPct val="200000"/>
                        </a:lnSpc>
                        <a:spcBef>
                          <a:spcPts val="0"/>
                        </a:spcBef>
                        <a:spcAft>
                          <a:spcPts val="0"/>
                        </a:spcAft>
                      </a:pPr>
                      <a:r>
                        <a:rPr lang="en-US" sz="900" dirty="0">
                          <a:effectLst/>
                        </a:rPr>
                        <a:t> </a:t>
                      </a:r>
                    </a:p>
                    <a:p>
                      <a:pPr marL="0" marR="0">
                        <a:lnSpc>
                          <a:spcPct val="200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878" marR="53878"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43984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industry and competitive analysis</a:t>
            </a:r>
          </a:p>
        </p:txBody>
      </p:sp>
      <p:sp>
        <p:nvSpPr>
          <p:cNvPr id="3" name="Content Placeholder 2"/>
          <p:cNvSpPr>
            <a:spLocks noGrp="1"/>
          </p:cNvSpPr>
          <p:nvPr>
            <p:ph sz="quarter" idx="13"/>
          </p:nvPr>
        </p:nvSpPr>
        <p:spPr/>
        <p:txBody>
          <a:bodyPr>
            <a:normAutofit/>
          </a:bodyPr>
          <a:lstStyle/>
          <a:p>
            <a:r>
              <a:rPr lang="en-US" dirty="0"/>
              <a:t>Market growth potential</a:t>
            </a:r>
          </a:p>
          <a:p>
            <a:pPr lvl="1"/>
            <a:r>
              <a:rPr lang="en-US" dirty="0"/>
              <a:t>More convenient</a:t>
            </a:r>
          </a:p>
          <a:p>
            <a:pPr lvl="1"/>
            <a:r>
              <a:rPr lang="en-US" dirty="0"/>
              <a:t>Positive favor of industry</a:t>
            </a:r>
          </a:p>
          <a:p>
            <a:r>
              <a:rPr lang="en-US" dirty="0"/>
              <a:t>Competitors</a:t>
            </a:r>
          </a:p>
          <a:p>
            <a:pPr lvl="1"/>
            <a:r>
              <a:rPr lang="en-US" dirty="0"/>
              <a:t>Foster &amp; smith</a:t>
            </a:r>
          </a:p>
          <a:p>
            <a:pPr lvl="1"/>
            <a:r>
              <a:rPr lang="en-US" dirty="0"/>
              <a:t>Kennel vaccine vet supply company</a:t>
            </a:r>
          </a:p>
          <a:p>
            <a:pPr lvl="1"/>
            <a:r>
              <a:rPr lang="en-US" dirty="0" err="1"/>
              <a:t>petcarerx</a:t>
            </a:r>
            <a:endParaRPr lang="en-US" dirty="0"/>
          </a:p>
        </p:txBody>
      </p:sp>
    </p:spTree>
    <p:extLst>
      <p:ext uri="{BB962C8B-B14F-4D97-AF65-F5344CB8AC3E}">
        <p14:creationId xmlns:p14="http://schemas.microsoft.com/office/powerpoint/2010/main" val="457239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products</a:t>
            </a:r>
          </a:p>
        </p:txBody>
      </p:sp>
      <p:sp>
        <p:nvSpPr>
          <p:cNvPr id="3" name="Content Placeholder 2"/>
          <p:cNvSpPr>
            <a:spLocks noGrp="1"/>
          </p:cNvSpPr>
          <p:nvPr>
            <p:ph sz="quarter" idx="13"/>
          </p:nvPr>
        </p:nvSpPr>
        <p:spPr/>
        <p:txBody>
          <a:bodyPr/>
          <a:lstStyle/>
          <a:p>
            <a:r>
              <a:rPr lang="en-US" dirty="0"/>
              <a:t>Products for</a:t>
            </a:r>
          </a:p>
          <a:p>
            <a:pPr lvl="1"/>
            <a:r>
              <a:rPr lang="en-US" dirty="0"/>
              <a:t>Dogs</a:t>
            </a:r>
          </a:p>
          <a:p>
            <a:pPr lvl="1"/>
            <a:r>
              <a:rPr lang="en-US" dirty="0"/>
              <a:t>Cats</a:t>
            </a:r>
          </a:p>
          <a:p>
            <a:pPr lvl="1"/>
            <a:r>
              <a:rPr lang="en-US" dirty="0"/>
              <a:t>horses</a:t>
            </a:r>
          </a:p>
          <a:p>
            <a:r>
              <a:rPr lang="en-US" dirty="0"/>
              <a:t>Prescription and over-the-counter medications</a:t>
            </a:r>
          </a:p>
          <a:p>
            <a:pPr lvl="1"/>
            <a:r>
              <a:rPr lang="en-US" dirty="0"/>
              <a:t>Both health and nutritional products</a:t>
            </a:r>
          </a:p>
          <a:p>
            <a:pPr lvl="1"/>
            <a:r>
              <a:rPr lang="en-US" dirty="0"/>
              <a:t>Sanitation and wellness items</a:t>
            </a:r>
          </a:p>
          <a:p>
            <a:pPr lvl="1"/>
            <a:endParaRPr lang="en-US" dirty="0"/>
          </a:p>
        </p:txBody>
      </p:sp>
    </p:spTree>
    <p:extLst>
      <p:ext uri="{BB962C8B-B14F-4D97-AF65-F5344CB8AC3E}">
        <p14:creationId xmlns:p14="http://schemas.microsoft.com/office/powerpoint/2010/main" val="3231461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place</a:t>
            </a:r>
          </a:p>
        </p:txBody>
      </p:sp>
      <p:sp>
        <p:nvSpPr>
          <p:cNvPr id="3" name="Content Placeholder 2"/>
          <p:cNvSpPr>
            <a:spLocks noGrp="1"/>
          </p:cNvSpPr>
          <p:nvPr>
            <p:ph sz="quarter" idx="13"/>
          </p:nvPr>
        </p:nvSpPr>
        <p:spPr/>
        <p:txBody>
          <a:bodyPr/>
          <a:lstStyle/>
          <a:p>
            <a:r>
              <a:rPr lang="en-US" dirty="0"/>
              <a:t>Straightforward distribution method</a:t>
            </a:r>
          </a:p>
          <a:p>
            <a:pPr lvl="1"/>
            <a:r>
              <a:rPr lang="en-US" dirty="0"/>
              <a:t>Warehouse to customer</a:t>
            </a:r>
          </a:p>
          <a:p>
            <a:pPr lvl="2"/>
            <a:r>
              <a:rPr lang="en-US" dirty="0"/>
              <a:t>Low cost shipping</a:t>
            </a:r>
          </a:p>
          <a:p>
            <a:pPr marL="914400" lvl="2" indent="0">
              <a:buNone/>
            </a:pPr>
            <a:endParaRPr lang="en-US" dirty="0"/>
          </a:p>
        </p:txBody>
      </p:sp>
    </p:spTree>
    <p:extLst>
      <p:ext uri="{BB962C8B-B14F-4D97-AF65-F5344CB8AC3E}">
        <p14:creationId xmlns:p14="http://schemas.microsoft.com/office/powerpoint/2010/main" val="4051970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Petmeds promotion</a:t>
            </a:r>
          </a:p>
        </p:txBody>
      </p:sp>
      <p:sp>
        <p:nvSpPr>
          <p:cNvPr id="3" name="Content Placeholder 2"/>
          <p:cNvSpPr>
            <a:spLocks noGrp="1"/>
          </p:cNvSpPr>
          <p:nvPr>
            <p:ph sz="quarter" idx="13"/>
          </p:nvPr>
        </p:nvSpPr>
        <p:spPr/>
        <p:txBody>
          <a:bodyPr/>
          <a:lstStyle/>
          <a:p>
            <a:r>
              <a:rPr lang="en-US" dirty="0"/>
              <a:t>guarantees complete satisfaction</a:t>
            </a:r>
          </a:p>
          <a:p>
            <a:r>
              <a:rPr lang="en-US" dirty="0"/>
              <a:t>100% no hassle guarantee </a:t>
            </a:r>
          </a:p>
          <a:p>
            <a:r>
              <a:rPr lang="en-US" dirty="0"/>
              <a:t>meets or exceeds product guarantees </a:t>
            </a:r>
          </a:p>
          <a:p>
            <a:endParaRPr lang="en-US" dirty="0"/>
          </a:p>
        </p:txBody>
      </p:sp>
    </p:spTree>
    <p:extLst>
      <p:ext uri="{BB962C8B-B14F-4D97-AF65-F5344CB8AC3E}">
        <p14:creationId xmlns:p14="http://schemas.microsoft.com/office/powerpoint/2010/main" val="52872397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91</TotalTime>
  <Words>2134</Words>
  <Application>Microsoft Office PowerPoint</Application>
  <PresentationFormat>Widescreen</PresentationFormat>
  <Paragraphs>171</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Tw Cen MT</vt:lpstr>
      <vt:lpstr>Droplet</vt:lpstr>
      <vt:lpstr>UNIT VIII Final Project  PEtmeds PowerPoint marketing plan </vt:lpstr>
      <vt:lpstr>Petmeds Company overview</vt:lpstr>
      <vt:lpstr>PEST analysis of Petmeds</vt:lpstr>
      <vt:lpstr>Petmeds target market</vt:lpstr>
      <vt:lpstr>Petmeds swot analysis</vt:lpstr>
      <vt:lpstr>Petmeds industry and competitive analysis</vt:lpstr>
      <vt:lpstr>Petmeds products</vt:lpstr>
      <vt:lpstr>Petmeds place</vt:lpstr>
      <vt:lpstr>Petmeds promotion</vt:lpstr>
      <vt:lpstr>recommendations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VIII Final Project  PowerPoint marketing plan </dc:title>
  <dc:creator>Shawanda Liddell</dc:creator>
  <cp:lastModifiedBy>Shawanda Liddell</cp:lastModifiedBy>
  <cp:revision>19</cp:revision>
  <dcterms:created xsi:type="dcterms:W3CDTF">2015-11-04T03:10:03Z</dcterms:created>
  <dcterms:modified xsi:type="dcterms:W3CDTF">2017-01-08T03:37:31Z</dcterms:modified>
</cp:coreProperties>
</file>